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0"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256" r:id="rId21"/>
    <p:sldId id="257" r:id="rId22"/>
    <p:sldId id="258" r:id="rId23"/>
    <p:sldId id="259" r:id="rId24"/>
    <p:sldId id="260" r:id="rId25"/>
    <p:sldId id="280" r:id="rId26"/>
    <p:sldId id="261" r:id="rId27"/>
    <p:sldId id="281" r:id="rId28"/>
    <p:sldId id="262" r:id="rId29"/>
    <p:sldId id="263"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81" d="100"/>
          <a:sy n="81" d="100"/>
        </p:scale>
        <p:origin x="144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A9623-1C3D-4342-9C7D-B42491D88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150993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A9623-1C3D-4342-9C7D-B42491D88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274570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A9623-1C3D-4342-9C7D-B42491D88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178190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59875" cy="6858000"/>
            <a:chOff x="0" y="0"/>
            <a:chExt cx="5770" cy="4320"/>
          </a:xfrm>
        </p:grpSpPr>
        <p:sp>
          <p:nvSpPr>
            <p:cNvPr id="112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0"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7"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8"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1286"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128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1288"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112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1290" name="Rectangle 26"/>
          <p:cNvSpPr>
            <a:spLocks noGrp="1" noChangeArrowheads="1"/>
          </p:cNvSpPr>
          <p:nvPr>
            <p:ph type="dt" sz="quarter" idx="2"/>
          </p:nvPr>
        </p:nvSpPr>
        <p:spPr>
          <a:xfrm>
            <a:off x="457200" y="6243638"/>
            <a:ext cx="2133600" cy="457200"/>
          </a:xfrm>
        </p:spPr>
        <p:txBody>
          <a:bodyPr/>
          <a:lstStyle>
            <a:lvl1pPr>
              <a:defRPr/>
            </a:lvl1pPr>
          </a:lstStyle>
          <a:p>
            <a:endParaRPr lang="en-US">
              <a:solidFill>
                <a:srgbClr val="FFFFFF"/>
              </a:solidFill>
            </a:endParaRPr>
          </a:p>
        </p:txBody>
      </p:sp>
      <p:sp>
        <p:nvSpPr>
          <p:cNvPr id="11291" name="Rectangle 2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292" name="Rectangle 28"/>
          <p:cNvSpPr>
            <a:spLocks noGrp="1" noChangeArrowheads="1"/>
          </p:cNvSpPr>
          <p:nvPr>
            <p:ph type="sldNum" sz="quarter" idx="4"/>
          </p:nvPr>
        </p:nvSpPr>
        <p:spPr/>
        <p:txBody>
          <a:bodyPr/>
          <a:lstStyle>
            <a:lvl1pPr>
              <a:defRPr/>
            </a:lvl1pPr>
          </a:lstStyle>
          <a:p>
            <a:fld id="{E4A356F4-522C-49E1-99F0-0972CA3172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1959026"/>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F78CBAA-B9C4-44C5-AA42-B3C132C5DAE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5072980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A9FEE69-155C-4EB9-8916-FE0D6D99EE73}"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29798914"/>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D4BF914-E1C4-499E-9604-53C56674D26B}"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85236470"/>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F40C53C8-2412-41F4-9EF7-71663E49CB37}"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44722620"/>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05AC75CF-A058-4BA5-8B1E-AE71455A66EF}"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74419119"/>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AA0D991A-B763-463D-842E-FBC0D7922941}"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93620399"/>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F0C53BE-2E5D-410A-B053-051DEE3A1EB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79840580"/>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A9623-1C3D-4342-9C7D-B42491D88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3367137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B5BE31E-FD91-4D14-AC8F-3E2F2FB12228}"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32903763"/>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1B3CE05-C174-47B7-830C-5FE5BDCCA8B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07883907"/>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73AAAB3-8461-4643-BDB0-8B7B16147E02}"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75859803"/>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FA7E1D81-CA56-4C61-B783-7BFAAC51F71C}"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588789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2A9623-1C3D-4342-9C7D-B42491D8816E}"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214805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2A9623-1C3D-4342-9C7D-B42491D88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428032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2A9623-1C3D-4342-9C7D-B42491D8816E}"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367293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2A9623-1C3D-4342-9C7D-B42491D8816E}"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11237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A9623-1C3D-4342-9C7D-B42491D8816E}"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104009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A9623-1C3D-4342-9C7D-B42491D88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328861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2A9623-1C3D-4342-9C7D-B42491D8816E}"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6945-BBB9-427F-8901-C7017BFC2C51}" type="slidenum">
              <a:rPr lang="en-US" smtClean="0"/>
              <a:t>‹#›</a:t>
            </a:fld>
            <a:endParaRPr lang="en-US"/>
          </a:p>
        </p:txBody>
      </p:sp>
    </p:spTree>
    <p:extLst>
      <p:ext uri="{BB962C8B-B14F-4D97-AF65-F5344CB8AC3E}">
        <p14:creationId xmlns:p14="http://schemas.microsoft.com/office/powerpoint/2010/main" val="10843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9623-1C3D-4342-9C7D-B42491D8816E}"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6945-BBB9-427F-8901-C7017BFC2C51}" type="slidenum">
              <a:rPr lang="en-US" smtClean="0"/>
              <a:t>‹#›</a:t>
            </a:fld>
            <a:endParaRPr lang="en-US"/>
          </a:p>
        </p:txBody>
      </p:sp>
    </p:spTree>
    <p:extLst>
      <p:ext uri="{BB962C8B-B14F-4D97-AF65-F5344CB8AC3E}">
        <p14:creationId xmlns:p14="http://schemas.microsoft.com/office/powerpoint/2010/main" val="103157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59875" cy="6858000"/>
            <a:chOff x="0" y="0"/>
            <a:chExt cx="5770" cy="4320"/>
          </a:xfrm>
        </p:grpSpPr>
        <p:sp>
          <p:nvSpPr>
            <p:cNvPr id="102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1026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026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0264"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65"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6"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0267"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3B1393F5-76F1-46C0-BE2C-AF93F44CF9DF}" type="slidenum">
              <a:rPr lang="en-US" smtClean="0">
                <a:solidFill>
                  <a:srgbClr val="FFFFFF"/>
                </a:solidFill>
              </a:rPr>
              <a:pPr fontAlgn="base">
                <a:spcBef>
                  <a:spcPct val="0"/>
                </a:spcBef>
                <a:spcAft>
                  <a:spcPct val="0"/>
                </a:spcAft>
              </a:pPr>
              <a:t>‹#›</a:t>
            </a:fld>
            <a:endParaRPr lang="en-US" smtClean="0">
              <a:solidFill>
                <a:srgbClr val="FFFFFF"/>
              </a:solidFill>
            </a:endParaRPr>
          </a:p>
        </p:txBody>
      </p:sp>
      <p:sp>
        <p:nvSpPr>
          <p:cNvPr id="10268"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35454847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Bar dir="vert"/>
  </p:transition>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410819" cy="6189093"/>
          </a:xfrm>
          <a:prstGeom prst="rect">
            <a:avLst/>
          </a:prstGeom>
        </p:spPr>
      </p:pic>
    </p:spTree>
    <p:extLst>
      <p:ext uri="{BB962C8B-B14F-4D97-AF65-F5344CB8AC3E}">
        <p14:creationId xmlns:p14="http://schemas.microsoft.com/office/powerpoint/2010/main" val="154031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p:txBody>
          <a:bodyPr/>
          <a:lstStyle/>
          <a:p>
            <a:r>
              <a:rPr lang="en-US" sz="6200" b="1">
                <a:latin typeface="Curlz MT" pitchFamily="82" charset="0"/>
              </a:rPr>
              <a:t>Know Your Fruit</a:t>
            </a:r>
          </a:p>
        </p:txBody>
      </p:sp>
      <p:sp>
        <p:nvSpPr>
          <p:cNvPr id="40963" name="Rectangle 3"/>
          <p:cNvSpPr>
            <a:spLocks noGrp="1" noChangeArrowheads="1"/>
          </p:cNvSpPr>
          <p:nvPr>
            <p:ph type="body" sz="half" idx="1"/>
          </p:nvPr>
        </p:nvSpPr>
        <p:spPr>
          <a:xfrm>
            <a:off x="457200" y="1600200"/>
            <a:ext cx="4495800" cy="4530725"/>
          </a:xfrm>
        </p:spPr>
        <p:txBody>
          <a:bodyPr/>
          <a:lstStyle/>
          <a:p>
            <a:pPr marL="533400" indent="-533400">
              <a:buFont typeface="Wingdings" pitchFamily="2" charset="2"/>
              <a:buAutoNum type="alphaUcPeriod"/>
            </a:pPr>
            <a:r>
              <a:rPr lang="en-US" sz="4800"/>
              <a:t>Equatorial plum</a:t>
            </a:r>
          </a:p>
          <a:p>
            <a:pPr marL="533400" indent="-533400">
              <a:buFont typeface="Wingdings" pitchFamily="2" charset="2"/>
              <a:buAutoNum type="alphaUcPeriod"/>
            </a:pPr>
            <a:r>
              <a:rPr lang="en-US" sz="4800"/>
              <a:t>Tropical prune</a:t>
            </a:r>
          </a:p>
          <a:p>
            <a:pPr marL="533400" indent="-533400">
              <a:buFont typeface="Wingdings" pitchFamily="2" charset="2"/>
              <a:buAutoNum type="alphaUcPeriod"/>
            </a:pPr>
            <a:r>
              <a:rPr lang="en-US" sz="5400">
                <a:solidFill>
                  <a:srgbClr val="00CCFF"/>
                </a:solidFill>
              </a:rPr>
              <a:t>Passion fruit</a:t>
            </a:r>
          </a:p>
        </p:txBody>
      </p:sp>
      <p:pic>
        <p:nvPicPr>
          <p:cNvPr id="40964" name="Picture 4" descr="passionfru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19688" y="2474913"/>
            <a:ext cx="3095625" cy="278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2937268"/>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r>
              <a:rPr lang="en-US" sz="6200" b="1">
                <a:latin typeface="Curlz MT" pitchFamily="82" charset="0"/>
              </a:rPr>
              <a:t>Know Your Fruit</a:t>
            </a:r>
          </a:p>
        </p:txBody>
      </p:sp>
      <p:sp>
        <p:nvSpPr>
          <p:cNvPr id="18435" name="Rectangle 3"/>
          <p:cNvSpPr>
            <a:spLocks noGrp="1" noChangeArrowheads="1"/>
          </p:cNvSpPr>
          <p:nvPr>
            <p:ph type="body" sz="half" idx="1"/>
          </p:nvPr>
        </p:nvSpPr>
        <p:spPr>
          <a:xfrm>
            <a:off x="457200" y="1905000"/>
            <a:ext cx="4038600" cy="4225925"/>
          </a:xfrm>
        </p:spPr>
        <p:txBody>
          <a:bodyPr/>
          <a:lstStyle/>
          <a:p>
            <a:pPr marL="533400" indent="-533400">
              <a:buFont typeface="Wingdings" pitchFamily="2" charset="2"/>
              <a:buAutoNum type="alphaUcPeriod"/>
            </a:pPr>
            <a:r>
              <a:rPr lang="en-US" sz="5400" dirty="0" smtClean="0"/>
              <a:t>Durian</a:t>
            </a:r>
            <a:endParaRPr lang="en-US" sz="5400" dirty="0"/>
          </a:p>
          <a:p>
            <a:pPr marL="533400" indent="-533400">
              <a:buFont typeface="Wingdings" pitchFamily="2" charset="2"/>
              <a:buAutoNum type="alphaUcPeriod"/>
            </a:pPr>
            <a:r>
              <a:rPr lang="en-US" sz="5400" dirty="0"/>
              <a:t>Armadillo fruit</a:t>
            </a:r>
          </a:p>
          <a:p>
            <a:pPr marL="533400" indent="-533400">
              <a:buFont typeface="Wingdings" pitchFamily="2" charset="2"/>
              <a:buAutoNum type="alphaUcPeriod"/>
            </a:pPr>
            <a:r>
              <a:rPr lang="en-US" sz="5400" dirty="0" err="1"/>
              <a:t>thornberry</a:t>
            </a:r>
            <a:endParaRPr lang="en-US" sz="5400" dirty="0"/>
          </a:p>
        </p:txBody>
      </p:sp>
      <p:pic>
        <p:nvPicPr>
          <p:cNvPr id="18440" name="Picture 8" descr="Duri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25688"/>
            <a:ext cx="4038600" cy="307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573023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p:txBody>
          <a:bodyPr/>
          <a:lstStyle/>
          <a:p>
            <a:r>
              <a:rPr lang="en-US" sz="6200" b="1">
                <a:latin typeface="Curlz MT" pitchFamily="82" charset="0"/>
              </a:rPr>
              <a:t>Know Your Fruit</a:t>
            </a:r>
          </a:p>
        </p:txBody>
      </p:sp>
      <p:sp>
        <p:nvSpPr>
          <p:cNvPr id="41987" name="Rectangle 3"/>
          <p:cNvSpPr>
            <a:spLocks noGrp="1" noChangeArrowheads="1"/>
          </p:cNvSpPr>
          <p:nvPr>
            <p:ph type="body" sz="half" idx="1"/>
          </p:nvPr>
        </p:nvSpPr>
        <p:spPr>
          <a:xfrm>
            <a:off x="457200" y="1905000"/>
            <a:ext cx="4038600" cy="4225925"/>
          </a:xfrm>
        </p:spPr>
        <p:txBody>
          <a:bodyPr/>
          <a:lstStyle/>
          <a:p>
            <a:pPr marL="533400" indent="-533400">
              <a:buFont typeface="Wingdings" pitchFamily="2" charset="2"/>
              <a:buAutoNum type="alphaUcPeriod"/>
            </a:pPr>
            <a:r>
              <a:rPr lang="en-US" sz="7200" dirty="0" smtClean="0">
                <a:solidFill>
                  <a:srgbClr val="00CCFF"/>
                </a:solidFill>
              </a:rPr>
              <a:t>Durian</a:t>
            </a:r>
            <a:endParaRPr lang="en-US" sz="7200" dirty="0">
              <a:solidFill>
                <a:srgbClr val="00CCFF"/>
              </a:solidFill>
            </a:endParaRPr>
          </a:p>
          <a:p>
            <a:pPr marL="533400" indent="-533400">
              <a:buFont typeface="Wingdings" pitchFamily="2" charset="2"/>
              <a:buAutoNum type="alphaUcPeriod"/>
            </a:pPr>
            <a:r>
              <a:rPr lang="en-US" sz="5400" dirty="0"/>
              <a:t>Armadillo fruit</a:t>
            </a:r>
          </a:p>
          <a:p>
            <a:pPr marL="533400" indent="-533400">
              <a:buFont typeface="Wingdings" pitchFamily="2" charset="2"/>
              <a:buAutoNum type="alphaUcPeriod"/>
            </a:pPr>
            <a:r>
              <a:rPr lang="en-US" sz="5400" dirty="0" err="1"/>
              <a:t>thornberry</a:t>
            </a:r>
            <a:endParaRPr lang="en-US" sz="5400" dirty="0"/>
          </a:p>
        </p:txBody>
      </p:sp>
      <p:pic>
        <p:nvPicPr>
          <p:cNvPr id="41988" name="Picture 4" descr="Duri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25688"/>
            <a:ext cx="4038600" cy="307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1449716"/>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p:txBody>
          <a:bodyPr/>
          <a:lstStyle/>
          <a:p>
            <a:r>
              <a:rPr lang="en-US" sz="6200" b="1">
                <a:latin typeface="Curlz MT" pitchFamily="82" charset="0"/>
              </a:rPr>
              <a:t>Know Your Fruit</a:t>
            </a:r>
          </a:p>
        </p:txBody>
      </p:sp>
      <p:sp>
        <p:nvSpPr>
          <p:cNvPr id="19459"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5400"/>
              <a:t>Bo-bo</a:t>
            </a:r>
          </a:p>
          <a:p>
            <a:pPr marL="533400" indent="-533400">
              <a:buFont typeface="Wingdings" pitchFamily="2" charset="2"/>
              <a:buAutoNum type="alphaUcPeriod"/>
            </a:pPr>
            <a:r>
              <a:rPr lang="en-US" sz="5400"/>
              <a:t>Pome-granates</a:t>
            </a:r>
          </a:p>
          <a:p>
            <a:pPr marL="533400" indent="-533400">
              <a:buFont typeface="Wingdings" pitchFamily="2" charset="2"/>
              <a:buAutoNum type="alphaUcPeriod"/>
            </a:pPr>
            <a:r>
              <a:rPr lang="en-US" sz="5400"/>
              <a:t>Ackee</a:t>
            </a:r>
          </a:p>
        </p:txBody>
      </p:sp>
      <p:pic>
        <p:nvPicPr>
          <p:cNvPr id="19464" name="Picture 8" descr="acke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351088"/>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103988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p:nvPr>
        </p:nvSpPr>
        <p:spPr/>
        <p:txBody>
          <a:bodyPr/>
          <a:lstStyle/>
          <a:p>
            <a:r>
              <a:rPr lang="en-US" sz="6200" b="1">
                <a:latin typeface="Curlz MT" pitchFamily="82" charset="0"/>
              </a:rPr>
              <a:t>Know Your Fruit</a:t>
            </a:r>
          </a:p>
        </p:txBody>
      </p:sp>
      <p:sp>
        <p:nvSpPr>
          <p:cNvPr id="43011"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5400"/>
              <a:t>Bo-bo</a:t>
            </a:r>
          </a:p>
          <a:p>
            <a:pPr marL="533400" indent="-533400">
              <a:buFont typeface="Wingdings" pitchFamily="2" charset="2"/>
              <a:buAutoNum type="alphaUcPeriod"/>
            </a:pPr>
            <a:r>
              <a:rPr lang="en-US" sz="5400"/>
              <a:t>Pome-granates</a:t>
            </a:r>
          </a:p>
          <a:p>
            <a:pPr marL="533400" indent="-533400">
              <a:buFont typeface="Wingdings" pitchFamily="2" charset="2"/>
              <a:buAutoNum type="alphaUcPeriod"/>
            </a:pPr>
            <a:r>
              <a:rPr lang="en-US" sz="7200">
                <a:solidFill>
                  <a:srgbClr val="00CCFF"/>
                </a:solidFill>
              </a:rPr>
              <a:t>Ackee</a:t>
            </a:r>
          </a:p>
        </p:txBody>
      </p:sp>
      <p:pic>
        <p:nvPicPr>
          <p:cNvPr id="43012" name="Picture 4" descr="acke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351088"/>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3203009"/>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p:txBody>
          <a:bodyPr/>
          <a:lstStyle/>
          <a:p>
            <a:r>
              <a:rPr lang="en-US" sz="6200" b="1">
                <a:latin typeface="Curlz MT" pitchFamily="82" charset="0"/>
              </a:rPr>
              <a:t>Know Your Fruit</a:t>
            </a:r>
          </a:p>
        </p:txBody>
      </p:sp>
      <p:sp>
        <p:nvSpPr>
          <p:cNvPr id="20483" name="Rectangle 3"/>
          <p:cNvSpPr>
            <a:spLocks noGrp="1" noChangeArrowheads="1"/>
          </p:cNvSpPr>
          <p:nvPr>
            <p:ph type="body" sz="half" idx="1"/>
          </p:nvPr>
        </p:nvSpPr>
        <p:spPr>
          <a:xfrm>
            <a:off x="457200" y="1905000"/>
            <a:ext cx="4038600" cy="4225925"/>
          </a:xfrm>
        </p:spPr>
        <p:txBody>
          <a:bodyPr/>
          <a:lstStyle/>
          <a:p>
            <a:pPr marL="533400" indent="-533400">
              <a:buFont typeface="Wingdings" pitchFamily="2" charset="2"/>
              <a:buAutoNum type="alphaUcPeriod"/>
            </a:pPr>
            <a:r>
              <a:rPr lang="en-US" sz="5400"/>
              <a:t>Cacao</a:t>
            </a:r>
          </a:p>
          <a:p>
            <a:pPr marL="533400" indent="-533400">
              <a:buFont typeface="Wingdings" pitchFamily="2" charset="2"/>
              <a:buAutoNum type="alphaUcPeriod"/>
            </a:pPr>
            <a:r>
              <a:rPr lang="en-US" sz="5400"/>
              <a:t>Brown avocado</a:t>
            </a:r>
          </a:p>
          <a:p>
            <a:pPr marL="533400" indent="-533400">
              <a:buFont typeface="Wingdings" pitchFamily="2" charset="2"/>
              <a:buAutoNum type="alphaUcPeriod"/>
            </a:pPr>
            <a:r>
              <a:rPr lang="en-US" sz="5400"/>
              <a:t>Thai figs</a:t>
            </a:r>
          </a:p>
        </p:txBody>
      </p:sp>
      <p:pic>
        <p:nvPicPr>
          <p:cNvPr id="20488" name="Picture 8" descr="caca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5313" y="2671763"/>
            <a:ext cx="1984375" cy="238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543933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p:txBody>
          <a:bodyPr/>
          <a:lstStyle/>
          <a:p>
            <a:r>
              <a:rPr lang="en-US" sz="6200" b="1">
                <a:latin typeface="Curlz MT" pitchFamily="82" charset="0"/>
              </a:rPr>
              <a:t>Know Your Fruit</a:t>
            </a:r>
          </a:p>
        </p:txBody>
      </p:sp>
      <p:sp>
        <p:nvSpPr>
          <p:cNvPr id="44035" name="Rectangle 3"/>
          <p:cNvSpPr>
            <a:spLocks noGrp="1" noChangeArrowheads="1"/>
          </p:cNvSpPr>
          <p:nvPr>
            <p:ph type="body" sz="half" idx="1"/>
          </p:nvPr>
        </p:nvSpPr>
        <p:spPr>
          <a:xfrm>
            <a:off x="457200" y="1905000"/>
            <a:ext cx="4038600" cy="4225925"/>
          </a:xfrm>
        </p:spPr>
        <p:txBody>
          <a:bodyPr/>
          <a:lstStyle/>
          <a:p>
            <a:pPr marL="533400" indent="-533400">
              <a:buFont typeface="Wingdings" pitchFamily="2" charset="2"/>
              <a:buAutoNum type="alphaUcPeriod"/>
            </a:pPr>
            <a:r>
              <a:rPr lang="en-US" sz="7200">
                <a:solidFill>
                  <a:srgbClr val="00CCFF"/>
                </a:solidFill>
              </a:rPr>
              <a:t>Cacao</a:t>
            </a:r>
          </a:p>
          <a:p>
            <a:pPr marL="533400" indent="-533400">
              <a:buFont typeface="Wingdings" pitchFamily="2" charset="2"/>
              <a:buAutoNum type="alphaUcPeriod"/>
            </a:pPr>
            <a:r>
              <a:rPr lang="en-US" sz="5400"/>
              <a:t>Brown avocado</a:t>
            </a:r>
          </a:p>
          <a:p>
            <a:pPr marL="533400" indent="-533400">
              <a:buFont typeface="Wingdings" pitchFamily="2" charset="2"/>
              <a:buAutoNum type="alphaUcPeriod"/>
            </a:pPr>
            <a:r>
              <a:rPr lang="en-US" sz="5400"/>
              <a:t>Thai figs</a:t>
            </a:r>
          </a:p>
        </p:txBody>
      </p:sp>
      <p:pic>
        <p:nvPicPr>
          <p:cNvPr id="44036" name="Picture 4" descr="caca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5313" y="2671763"/>
            <a:ext cx="1984375" cy="238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8075418"/>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lstStyle/>
          <a:p>
            <a:r>
              <a:rPr lang="en-US" sz="6200" b="1">
                <a:latin typeface="Curlz MT" pitchFamily="82" charset="0"/>
              </a:rPr>
              <a:t>Know Your Fruit</a:t>
            </a:r>
          </a:p>
        </p:txBody>
      </p:sp>
      <p:sp>
        <p:nvSpPr>
          <p:cNvPr id="21507"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5400"/>
              <a:t>Dragon fruit</a:t>
            </a:r>
          </a:p>
          <a:p>
            <a:pPr marL="533400" indent="-533400">
              <a:buFont typeface="Wingdings" pitchFamily="2" charset="2"/>
              <a:buAutoNum type="alphaUcPeriod"/>
            </a:pPr>
            <a:r>
              <a:rPr lang="en-US" sz="5400"/>
              <a:t>Burning bush</a:t>
            </a:r>
          </a:p>
          <a:p>
            <a:pPr marL="533400" indent="-533400">
              <a:buFont typeface="Wingdings" pitchFamily="2" charset="2"/>
              <a:buAutoNum type="alphaUcPeriod"/>
            </a:pPr>
            <a:r>
              <a:rPr lang="en-US" sz="5400"/>
              <a:t>Del fuego</a:t>
            </a:r>
          </a:p>
        </p:txBody>
      </p:sp>
      <p:pic>
        <p:nvPicPr>
          <p:cNvPr id="21512" name="Picture 8" descr="dragon-fru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28875"/>
            <a:ext cx="4038600" cy="287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1904150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p:txBody>
          <a:bodyPr/>
          <a:lstStyle/>
          <a:p>
            <a:r>
              <a:rPr lang="en-US" sz="6200" b="1">
                <a:latin typeface="Curlz MT" pitchFamily="82" charset="0"/>
              </a:rPr>
              <a:t>Know Your Fruit</a:t>
            </a:r>
          </a:p>
        </p:txBody>
      </p:sp>
      <p:sp>
        <p:nvSpPr>
          <p:cNvPr id="45059"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7200">
                <a:solidFill>
                  <a:srgbClr val="00CCFF"/>
                </a:solidFill>
              </a:rPr>
              <a:t>Dragon fruit</a:t>
            </a:r>
          </a:p>
          <a:p>
            <a:pPr marL="533400" indent="-533400">
              <a:buFont typeface="Wingdings" pitchFamily="2" charset="2"/>
              <a:buAutoNum type="alphaUcPeriod"/>
            </a:pPr>
            <a:r>
              <a:rPr lang="en-US" sz="5400"/>
              <a:t>Burning bush</a:t>
            </a:r>
          </a:p>
          <a:p>
            <a:pPr marL="533400" indent="-533400">
              <a:buFont typeface="Wingdings" pitchFamily="2" charset="2"/>
              <a:buAutoNum type="alphaUcPeriod"/>
            </a:pPr>
            <a:r>
              <a:rPr lang="en-US" sz="5400"/>
              <a:t>Del fuego</a:t>
            </a:r>
          </a:p>
        </p:txBody>
      </p:sp>
      <p:pic>
        <p:nvPicPr>
          <p:cNvPr id="45060" name="Picture 4" descr="dragon-fru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28875"/>
            <a:ext cx="4038600" cy="287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416987"/>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52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sz="8600" b="1">
                <a:latin typeface="Curlz MT" pitchFamily="82" charset="0"/>
              </a:rPr>
              <a:t>Know Your Fruit</a:t>
            </a:r>
          </a:p>
        </p:txBody>
      </p:sp>
    </p:spTree>
    <p:extLst>
      <p:ext uri="{BB962C8B-B14F-4D97-AF65-F5344CB8AC3E}">
        <p14:creationId xmlns:p14="http://schemas.microsoft.com/office/powerpoint/2010/main" val="122996814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294" y="5112327"/>
            <a:ext cx="5881418"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NACHO LEE-BRE</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E:\Nacho Lee-bre.JPG"/>
          <p:cNvPicPr>
            <a:picLocks noChangeAspect="1" noChangeArrowheads="1"/>
          </p:cNvPicPr>
          <p:nvPr/>
        </p:nvPicPr>
        <p:blipFill rotWithShape="1">
          <a:blip r:embed="rId2">
            <a:extLst>
              <a:ext uri="{28A0092B-C50C-407E-A947-70E740481C1C}">
                <a14:useLocalDpi xmlns:a14="http://schemas.microsoft.com/office/drawing/2010/main" val="0"/>
              </a:ext>
            </a:extLst>
          </a:blip>
          <a:srcRect b="8071"/>
          <a:stretch/>
        </p:blipFill>
        <p:spPr bwMode="auto">
          <a:xfrm>
            <a:off x="1562103" y="457200"/>
            <a:ext cx="6019800" cy="48821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01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mmunity.mis.temple.edu/judekeenan7230/files/2011/04/eagles.jpg"/>
          <p:cNvPicPr>
            <a:picLocks noChangeAspect="1" noChangeArrowheads="1"/>
          </p:cNvPicPr>
          <p:nvPr/>
        </p:nvPicPr>
        <p:blipFill rotWithShape="1">
          <a:blip r:embed="rId2">
            <a:extLst>
              <a:ext uri="{28A0092B-C50C-407E-A947-70E740481C1C}">
                <a14:useLocalDpi xmlns:a14="http://schemas.microsoft.com/office/drawing/2010/main" val="0"/>
              </a:ext>
            </a:extLst>
          </a:blip>
          <a:srcRect t="20758" b="24091"/>
          <a:stretch/>
        </p:blipFill>
        <p:spPr bwMode="auto">
          <a:xfrm>
            <a:off x="381000" y="914400"/>
            <a:ext cx="4876800" cy="2017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oidforums.net/forum/attachments/droid-hacks/16204d1285621193-custom-boot-logos-who-wants-one-pittsburgh_steelers-word-1920x12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0879" t="33566" r="12976" b="29386"/>
          <a:stretch/>
        </p:blipFill>
        <p:spPr bwMode="auto">
          <a:xfrm>
            <a:off x="381000" y="3512127"/>
            <a:ext cx="4953000" cy="20643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0" y="914400"/>
            <a:ext cx="3429000" cy="2215991"/>
          </a:xfrm>
          <a:prstGeom prst="rect">
            <a:avLst/>
          </a:prstGeom>
          <a:noFill/>
        </p:spPr>
        <p:txBody>
          <a:bodyPr wrap="square" lIns="91440" tIns="45720" rIns="91440" bIns="45720">
            <a:spAutoFit/>
          </a:bodyPr>
          <a:lstStyle/>
          <a:p>
            <a:pPr algn="ctr"/>
            <a:r>
              <a:rPr lang="en-US" sz="13800" b="1" cap="none" spc="0" dirty="0" smtClean="0">
                <a:ln w="17780" cmpd="sng">
                  <a:solidFill>
                    <a:srgbClr val="FFFFFF"/>
                  </a:solidFill>
                  <a:prstDash val="solid"/>
                  <a:miter lim="800000"/>
                </a:ln>
                <a:effectLst>
                  <a:outerShdw blurRad="50800" algn="tl" rotWithShape="0">
                    <a:srgbClr val="000000"/>
                  </a:outerShdw>
                </a:effectLst>
              </a:rPr>
              <a:t>49</a:t>
            </a:r>
            <a:endParaRPr lang="en-US" sz="13800" b="1" cap="none" spc="0" dirty="0">
              <a:ln w="17780" cmpd="sng">
                <a:solidFill>
                  <a:srgbClr val="FFFFFF"/>
                </a:solidFill>
                <a:prstDash val="solid"/>
                <a:miter lim="800000"/>
              </a:ln>
              <a:effectLst>
                <a:outerShdw blurRad="50800" algn="tl" rotWithShape="0">
                  <a:srgbClr val="000000"/>
                </a:outerShdw>
              </a:effectLst>
            </a:endParaRPr>
          </a:p>
        </p:txBody>
      </p:sp>
      <p:sp>
        <p:nvSpPr>
          <p:cNvPr id="4" name="Rectangle 3"/>
          <p:cNvSpPr/>
          <p:nvPr/>
        </p:nvSpPr>
        <p:spPr>
          <a:xfrm>
            <a:off x="6561158" y="3352800"/>
            <a:ext cx="1263487" cy="2646878"/>
          </a:xfrm>
          <a:prstGeom prst="rect">
            <a:avLst/>
          </a:prstGeom>
        </p:spPr>
        <p:txBody>
          <a:bodyPr wrap="none">
            <a:spAutoFit/>
          </a:bodyPr>
          <a:lstStyle/>
          <a:p>
            <a:pPr algn="ctr"/>
            <a:r>
              <a:rPr lang="en-US" sz="16600" b="1" cap="none" spc="0" dirty="0" smtClean="0">
                <a:ln w="17780" cmpd="sng">
                  <a:solidFill>
                    <a:srgbClr val="FFFFFF"/>
                  </a:solidFill>
                  <a:prstDash val="solid"/>
                  <a:miter lim="800000"/>
                </a:ln>
                <a:effectLst>
                  <a:outerShdw blurRad="50800" algn="tl" rotWithShape="0">
                    <a:srgbClr val="000000"/>
                  </a:outerShdw>
                </a:effectLst>
              </a:rPr>
              <a:t>3</a:t>
            </a:r>
            <a:endParaRPr lang="en-US" sz="16600" b="1" cap="none" spc="0"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2473975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tutorialzine.com/wp-content/uploads/2011/07/the-slices-spinning-newspaper-effect.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34" t="6979" r="17420" b="3930"/>
          <a:stretch/>
        </p:blipFill>
        <p:spPr bwMode="auto">
          <a:xfrm>
            <a:off x="914400" y="838199"/>
            <a:ext cx="7086600" cy="5087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2527371"/>
            <a:ext cx="4885854"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tx1"/>
                  </a:solidFill>
                  <a:prstDash val="solid"/>
                </a:ln>
                <a:effectLst/>
              </a:rPr>
              <a:t>YANKEES LOSE 75</a:t>
            </a:r>
            <a:r>
              <a:rPr lang="en-US" sz="5400" b="1" cap="none" spc="0" baseline="30000" dirty="0" smtClean="0">
                <a:ln w="10541" cmpd="sng">
                  <a:solidFill>
                    <a:schemeClr val="tx1"/>
                  </a:solidFill>
                  <a:prstDash val="solid"/>
                </a:ln>
                <a:effectLst/>
              </a:rPr>
              <a:t>th</a:t>
            </a:r>
            <a:r>
              <a:rPr lang="en-US" sz="5400" b="1" cap="none" spc="0" dirty="0" smtClean="0">
                <a:ln w="10541" cmpd="sng">
                  <a:solidFill>
                    <a:schemeClr val="tx1"/>
                  </a:solidFill>
                  <a:prstDash val="solid"/>
                </a:ln>
                <a:effectLst/>
              </a:rPr>
              <a:t> in a ROW</a:t>
            </a:r>
            <a:endParaRPr lang="en-US" sz="5400" b="1" cap="none" spc="0" dirty="0">
              <a:ln w="10541" cmpd="sng">
                <a:solidFill>
                  <a:schemeClr val="tx1"/>
                </a:solidFill>
                <a:prstDash val="solid"/>
              </a:ln>
              <a:effectLst/>
            </a:endParaRPr>
          </a:p>
        </p:txBody>
      </p:sp>
      <p:pic>
        <p:nvPicPr>
          <p:cNvPr id="4100" name="Picture 4" descr="http://ts4.mm.bing.net/images/thumbnail.aspx?q=5010573785631171&amp;id=06d2024f73ab2fc606ba2a75aaa68626&amp;url=http%3a%2f%2fvalentineplunge.com%2fwp-content%2fuploads%2f2009%2f09%2fYankees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382" y="2620106"/>
            <a:ext cx="13620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0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dpchallenge.com/images_challenge/0-999/837/800/Copyrighted_Image_Reuse_Prohibited_661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55" y="457200"/>
            <a:ext cx="7010400" cy="579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49028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2133600"/>
            <a:ext cx="8077200" cy="3785652"/>
          </a:xfrm>
          <a:prstGeom prst="rect">
            <a:avLst/>
          </a:prstGeom>
        </p:spPr>
        <p:txBody>
          <a:bodyPr wrap="square">
            <a:spAutoFit/>
          </a:bodyPr>
          <a:lstStyle/>
          <a:p>
            <a:pPr algn="ctr"/>
            <a:r>
              <a:rPr lang="en-US" sz="8000" b="1" dirty="0" smtClean="0">
                <a:latin typeface="Maiandra GD" pitchFamily="34" charset="0"/>
              </a:rPr>
              <a:t>GOD WANTS ME TO BE HAPPY</a:t>
            </a:r>
            <a:endParaRPr lang="en-US" sz="8000" b="1" dirty="0">
              <a:latin typeface="Maiandra GD" pitchFamily="34" charset="0"/>
            </a:endParaRPr>
          </a:p>
        </p:txBody>
      </p:sp>
    </p:spTree>
    <p:extLst>
      <p:ext uri="{BB962C8B-B14F-4D97-AF65-F5344CB8AC3E}">
        <p14:creationId xmlns:p14="http://schemas.microsoft.com/office/powerpoint/2010/main" val="2522769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2133600"/>
            <a:ext cx="8077200" cy="4031873"/>
          </a:xfrm>
          <a:prstGeom prst="rect">
            <a:avLst/>
          </a:prstGeom>
        </p:spPr>
        <p:txBody>
          <a:bodyPr wrap="square">
            <a:spAutoFit/>
          </a:bodyPr>
          <a:lstStyle/>
          <a:p>
            <a:r>
              <a:rPr lang="en-US" sz="3200" b="1" dirty="0" smtClean="0">
                <a:latin typeface="Maiandra GD" pitchFamily="34" charset="0"/>
              </a:rPr>
              <a:t>For a time is coming when people will no longer listen to sound and wholesome teaching. They will follow their own desires and will look for teachers who will tell them whatever their itching ears want to hear. They will reject the truth and chase after myths.    </a:t>
            </a:r>
          </a:p>
          <a:p>
            <a:r>
              <a:rPr lang="en-US" sz="3200" b="1" dirty="0">
                <a:latin typeface="Maiandra GD" pitchFamily="34" charset="0"/>
              </a:rPr>
              <a:t> </a:t>
            </a:r>
            <a:r>
              <a:rPr lang="en-US" sz="3200" b="1" dirty="0" smtClean="0">
                <a:latin typeface="Maiandra GD" pitchFamily="34" charset="0"/>
              </a:rPr>
              <a:t>                      ~ 2 Timothy 4:3,4 (NLT)</a:t>
            </a:r>
            <a:endParaRPr lang="en-US" sz="3200" b="1" dirty="0">
              <a:latin typeface="Maiandra GD" pitchFamily="34" charset="0"/>
            </a:endParaRPr>
          </a:p>
        </p:txBody>
      </p:sp>
    </p:spTree>
    <p:extLst>
      <p:ext uri="{BB962C8B-B14F-4D97-AF65-F5344CB8AC3E}">
        <p14:creationId xmlns:p14="http://schemas.microsoft.com/office/powerpoint/2010/main" val="41383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e-vending.com/vending_machines_chill_Center_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981200"/>
            <a:ext cx="4038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14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2590800"/>
            <a:ext cx="8077200" cy="2585323"/>
          </a:xfrm>
          <a:prstGeom prst="rect">
            <a:avLst/>
          </a:prstGeom>
        </p:spPr>
        <p:txBody>
          <a:bodyPr wrap="square">
            <a:spAutoFit/>
          </a:bodyPr>
          <a:lstStyle/>
          <a:p>
            <a:r>
              <a:rPr lang="en-US" sz="5400" b="1" dirty="0" smtClean="0">
                <a:latin typeface="Maiandra GD" pitchFamily="34" charset="0"/>
              </a:rPr>
              <a:t>GOD DOESN’T WANT YOU HAPPY WHEN IT CAUSES YOU TO SIN.</a:t>
            </a:r>
            <a:endParaRPr lang="en-US" sz="5400" b="1" dirty="0">
              <a:latin typeface="Maiandra GD" pitchFamily="34" charset="0"/>
            </a:endParaRPr>
          </a:p>
        </p:txBody>
      </p:sp>
    </p:spTree>
    <p:extLst>
      <p:ext uri="{BB962C8B-B14F-4D97-AF65-F5344CB8AC3E}">
        <p14:creationId xmlns:p14="http://schemas.microsoft.com/office/powerpoint/2010/main" val="348637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2133600"/>
            <a:ext cx="8077200" cy="2554545"/>
          </a:xfrm>
          <a:prstGeom prst="rect">
            <a:avLst/>
          </a:prstGeom>
        </p:spPr>
        <p:txBody>
          <a:bodyPr wrap="square">
            <a:spAutoFit/>
          </a:bodyPr>
          <a:lstStyle/>
          <a:p>
            <a:r>
              <a:rPr lang="en-US" sz="3200" b="1" dirty="0" smtClean="0">
                <a:latin typeface="Maiandra GD" pitchFamily="34" charset="0"/>
              </a:rPr>
              <a:t>But now you must be holy in everything you do, just as God who chose you is holy. For the Scriptures say, “You must be holy because I am holy.”</a:t>
            </a:r>
          </a:p>
          <a:p>
            <a:r>
              <a:rPr lang="en-US" sz="3200" b="1" dirty="0">
                <a:latin typeface="Maiandra GD" pitchFamily="34" charset="0"/>
              </a:rPr>
              <a:t>	</a:t>
            </a:r>
            <a:r>
              <a:rPr lang="en-US" sz="3200" b="1" dirty="0" smtClean="0">
                <a:latin typeface="Maiandra GD" pitchFamily="34" charset="0"/>
              </a:rPr>
              <a:t>    		   ~ 1 Peter 1:15,16 (NLT)</a:t>
            </a:r>
            <a:endParaRPr lang="en-US" sz="3200" b="1" dirty="0">
              <a:latin typeface="Maiandra GD" pitchFamily="34" charset="0"/>
            </a:endParaRPr>
          </a:p>
        </p:txBody>
      </p:sp>
    </p:spTree>
    <p:extLst>
      <p:ext uri="{BB962C8B-B14F-4D97-AF65-F5344CB8AC3E}">
        <p14:creationId xmlns:p14="http://schemas.microsoft.com/office/powerpoint/2010/main" val="2768217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905000"/>
            <a:ext cx="8534400" cy="4247317"/>
          </a:xfrm>
          <a:prstGeom prst="rect">
            <a:avLst/>
          </a:prstGeom>
        </p:spPr>
        <p:txBody>
          <a:bodyPr wrap="square">
            <a:spAutoFit/>
          </a:bodyPr>
          <a:lstStyle/>
          <a:p>
            <a:pPr algn="ctr"/>
            <a:r>
              <a:rPr lang="en-US" sz="5400" b="1" dirty="0" smtClean="0">
                <a:latin typeface="Maiandra GD" pitchFamily="34" charset="0"/>
              </a:rPr>
              <a:t>GOD DOESN’T WANT YOU HAPPY WHEN IT IS DRIVEN BY PEOPLE, THINGS, AND </a:t>
            </a:r>
          </a:p>
          <a:p>
            <a:pPr algn="ctr"/>
            <a:r>
              <a:rPr lang="en-US" sz="5400" b="1" dirty="0" smtClean="0">
                <a:latin typeface="Maiandra GD" pitchFamily="34" charset="0"/>
              </a:rPr>
              <a:t>CIRCUM STANCES.</a:t>
            </a:r>
            <a:endParaRPr lang="en-US" sz="5400" b="1" dirty="0">
              <a:latin typeface="Maiandra GD" pitchFamily="34" charset="0"/>
            </a:endParaRPr>
          </a:p>
        </p:txBody>
      </p:sp>
    </p:spTree>
    <p:extLst>
      <p:ext uri="{BB962C8B-B14F-4D97-AF65-F5344CB8AC3E}">
        <p14:creationId xmlns:p14="http://schemas.microsoft.com/office/powerpoint/2010/main" val="395683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title"/>
          </p:nvPr>
        </p:nvSpPr>
        <p:spPr/>
        <p:txBody>
          <a:bodyPr/>
          <a:lstStyle/>
          <a:p>
            <a:r>
              <a:rPr lang="en-US" sz="6200" b="1">
                <a:latin typeface="Curlz MT" pitchFamily="82" charset="0"/>
              </a:rPr>
              <a:t>Know Your Fruit</a:t>
            </a:r>
          </a:p>
        </p:txBody>
      </p:sp>
      <p:sp>
        <p:nvSpPr>
          <p:cNvPr id="13317" name="Rectangle 5"/>
          <p:cNvSpPr>
            <a:spLocks noGrp="1" noChangeArrowheads="1"/>
          </p:cNvSpPr>
          <p:nvPr>
            <p:ph type="body" sz="half" idx="1"/>
          </p:nvPr>
        </p:nvSpPr>
        <p:spPr>
          <a:xfrm>
            <a:off x="457200" y="2438400"/>
            <a:ext cx="4038600" cy="3692525"/>
          </a:xfrm>
        </p:spPr>
        <p:txBody>
          <a:bodyPr/>
          <a:lstStyle/>
          <a:p>
            <a:pPr marL="533400" indent="-533400">
              <a:buFont typeface="Wingdings" pitchFamily="2" charset="2"/>
              <a:buAutoNum type="alphaUcPeriod"/>
            </a:pPr>
            <a:r>
              <a:rPr lang="en-US" sz="5400" dirty="0" smtClean="0"/>
              <a:t>Lime</a:t>
            </a:r>
            <a:endParaRPr lang="en-US" sz="5400" dirty="0"/>
          </a:p>
          <a:p>
            <a:pPr marL="533400" indent="-533400">
              <a:buFont typeface="Wingdings" pitchFamily="2" charset="2"/>
              <a:buAutoNum type="alphaUcPeriod"/>
            </a:pPr>
            <a:r>
              <a:rPr lang="en-US" sz="5400" dirty="0" smtClean="0"/>
              <a:t>Kiwi</a:t>
            </a:r>
            <a:endParaRPr lang="en-US" sz="5400" dirty="0"/>
          </a:p>
          <a:p>
            <a:pPr marL="533400" indent="-533400">
              <a:buFont typeface="Wingdings" pitchFamily="2" charset="2"/>
              <a:buAutoNum type="alphaUcPeriod"/>
            </a:pPr>
            <a:r>
              <a:rPr lang="en-US" sz="5400" dirty="0" smtClean="0"/>
              <a:t>Honeydew</a:t>
            </a:r>
            <a:endParaRPr lang="en-US" sz="5400" dirty="0"/>
          </a:p>
        </p:txBody>
      </p:sp>
      <p:pic>
        <p:nvPicPr>
          <p:cNvPr id="13321" name="Picture 9" descr="kiw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7175" y="2708275"/>
            <a:ext cx="2660650" cy="2312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049881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905000"/>
            <a:ext cx="8534400" cy="4031873"/>
          </a:xfrm>
          <a:prstGeom prst="rect">
            <a:avLst/>
          </a:prstGeom>
        </p:spPr>
        <p:txBody>
          <a:bodyPr wrap="square">
            <a:spAutoFit/>
          </a:bodyPr>
          <a:lstStyle/>
          <a:p>
            <a:pPr algn="ctr"/>
            <a:r>
              <a:rPr lang="en-US" sz="5400" b="1" dirty="0" smtClean="0">
                <a:latin typeface="Maiandra GD" pitchFamily="34" charset="0"/>
              </a:rPr>
              <a:t>FIRST KEY TO SPIRITUAL SUCCESS</a:t>
            </a:r>
          </a:p>
          <a:p>
            <a:pPr algn="ctr"/>
            <a:endParaRPr lang="en-US" sz="4000" b="1" dirty="0">
              <a:latin typeface="Maiandra GD" pitchFamily="34" charset="0"/>
            </a:endParaRPr>
          </a:p>
          <a:p>
            <a:pPr algn="ctr"/>
            <a:r>
              <a:rPr lang="en-US" sz="5400" b="1" dirty="0" smtClean="0">
                <a:latin typeface="Maiandra GD" pitchFamily="34" charset="0"/>
              </a:rPr>
              <a:t>Exchange temporary happiness for lasting joy</a:t>
            </a:r>
            <a:endParaRPr lang="en-US" sz="5400" b="1" dirty="0">
              <a:latin typeface="Maiandra GD" pitchFamily="34" charset="0"/>
            </a:endParaRPr>
          </a:p>
        </p:txBody>
      </p:sp>
    </p:spTree>
    <p:extLst>
      <p:ext uri="{BB962C8B-B14F-4D97-AF65-F5344CB8AC3E}">
        <p14:creationId xmlns:p14="http://schemas.microsoft.com/office/powerpoint/2010/main" val="3591103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458200" cy="2062103"/>
          </a:xfrm>
          <a:prstGeom prst="rect">
            <a:avLst/>
          </a:prstGeom>
        </p:spPr>
        <p:txBody>
          <a:bodyPr wrap="square">
            <a:spAutoFit/>
          </a:bodyPr>
          <a:lstStyle/>
          <a:p>
            <a:pPr algn="ctr"/>
            <a:r>
              <a:rPr lang="en-US" sz="3200" b="1" dirty="0" smtClean="0">
                <a:latin typeface="Maiandra GD" pitchFamily="34" charset="0"/>
              </a:rPr>
              <a:t>Because of the joy awaiting him, Jesus endured the cross, disregarding its shame. Now he is seated in the place of honor beside God’s throne.  	~ Hebrews 12:2b (NLT)</a:t>
            </a:r>
            <a:endParaRPr lang="en-US" sz="3200" b="1" dirty="0">
              <a:latin typeface="Maiandra GD" pitchFamily="34" charset="0"/>
            </a:endParaRPr>
          </a:p>
        </p:txBody>
      </p:sp>
    </p:spTree>
    <p:extLst>
      <p:ext uri="{BB962C8B-B14F-4D97-AF65-F5344CB8AC3E}">
        <p14:creationId xmlns:p14="http://schemas.microsoft.com/office/powerpoint/2010/main" val="954186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458200" cy="2554545"/>
          </a:xfrm>
          <a:prstGeom prst="rect">
            <a:avLst/>
          </a:prstGeom>
        </p:spPr>
        <p:txBody>
          <a:bodyPr wrap="square">
            <a:spAutoFit/>
          </a:bodyPr>
          <a:lstStyle/>
          <a:p>
            <a:pPr algn="ctr"/>
            <a:r>
              <a:rPr lang="en-US" sz="3200" b="1" dirty="0" smtClean="0">
                <a:latin typeface="Maiandra GD" pitchFamily="34" charset="0"/>
              </a:rPr>
              <a:t>But I will rejoice even if I lose my life, pouring it out like a liquid offering to God, just like your faithful service is an offering to God. And I want all of you to share that joy.   </a:t>
            </a:r>
          </a:p>
          <a:p>
            <a:pPr algn="ctr"/>
            <a:r>
              <a:rPr lang="en-US" sz="3200" b="1" dirty="0" smtClean="0">
                <a:latin typeface="Maiandra GD" pitchFamily="34" charset="0"/>
              </a:rPr>
              <a:t>~ Philippians 2:17 (NLT)</a:t>
            </a:r>
            <a:endParaRPr lang="en-US" sz="3200" b="1" dirty="0">
              <a:latin typeface="Maiandra GD" pitchFamily="34" charset="0"/>
            </a:endParaRPr>
          </a:p>
        </p:txBody>
      </p:sp>
    </p:spTree>
    <p:extLst>
      <p:ext uri="{BB962C8B-B14F-4D97-AF65-F5344CB8AC3E}">
        <p14:creationId xmlns:p14="http://schemas.microsoft.com/office/powerpoint/2010/main" val="57668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458200" cy="2554545"/>
          </a:xfrm>
          <a:prstGeom prst="rect">
            <a:avLst/>
          </a:prstGeom>
        </p:spPr>
        <p:txBody>
          <a:bodyPr wrap="square">
            <a:spAutoFit/>
          </a:bodyPr>
          <a:lstStyle/>
          <a:p>
            <a:r>
              <a:rPr lang="en-US" sz="3200" b="1" dirty="0" smtClean="0">
                <a:latin typeface="Maiandra GD" pitchFamily="34" charset="0"/>
              </a:rPr>
              <a:t>Whatever happens, my dear brothers and sisters, rejoice in the Lord. I never get tired of telling you these things, and I do it to safeguard your faith.</a:t>
            </a:r>
          </a:p>
          <a:p>
            <a:r>
              <a:rPr lang="en-US" sz="3200" b="1" dirty="0">
                <a:latin typeface="Maiandra GD" pitchFamily="34" charset="0"/>
              </a:rPr>
              <a:t>	</a:t>
            </a:r>
            <a:r>
              <a:rPr lang="en-US" sz="3200" b="1" dirty="0" smtClean="0">
                <a:latin typeface="Maiandra GD" pitchFamily="34" charset="0"/>
              </a:rPr>
              <a:t>		       ~ Philippians 3:1 (NLT)</a:t>
            </a:r>
            <a:endParaRPr lang="en-US" sz="3200" b="1" dirty="0">
              <a:latin typeface="Maiandra GD" pitchFamily="34" charset="0"/>
            </a:endParaRPr>
          </a:p>
        </p:txBody>
      </p:sp>
    </p:spTree>
    <p:extLst>
      <p:ext uri="{BB962C8B-B14F-4D97-AF65-F5344CB8AC3E}">
        <p14:creationId xmlns:p14="http://schemas.microsoft.com/office/powerpoint/2010/main" val="1340812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2286000"/>
            <a:ext cx="7620000" cy="1077218"/>
          </a:xfrm>
          <a:prstGeom prst="rect">
            <a:avLst/>
          </a:prstGeom>
        </p:spPr>
        <p:txBody>
          <a:bodyPr wrap="square">
            <a:spAutoFit/>
          </a:bodyPr>
          <a:lstStyle/>
          <a:p>
            <a:r>
              <a:rPr lang="en-US" sz="3200" b="1" dirty="0" smtClean="0">
                <a:latin typeface="Maiandra GD" pitchFamily="34" charset="0"/>
              </a:rPr>
              <a:t>Always be full of joy in the Lord. I say it again—rejoice!  ~ Philippians 4:4 (NLT)</a:t>
            </a:r>
            <a:endParaRPr lang="en-US" sz="3200" b="1" dirty="0">
              <a:latin typeface="Maiandra GD" pitchFamily="34" charset="0"/>
            </a:endParaRPr>
          </a:p>
        </p:txBody>
      </p:sp>
    </p:spTree>
    <p:extLst>
      <p:ext uri="{BB962C8B-B14F-4D97-AF65-F5344CB8AC3E}">
        <p14:creationId xmlns:p14="http://schemas.microsoft.com/office/powerpoint/2010/main" val="262752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229600" cy="3539430"/>
          </a:xfrm>
          <a:prstGeom prst="rect">
            <a:avLst/>
          </a:prstGeom>
        </p:spPr>
        <p:txBody>
          <a:bodyPr wrap="square">
            <a:spAutoFit/>
          </a:bodyPr>
          <a:lstStyle/>
          <a:p>
            <a:pPr algn="ctr"/>
            <a:r>
              <a:rPr lang="en-US" sz="3200" b="1" dirty="0" smtClean="0">
                <a:latin typeface="Maiandra GD" pitchFamily="34" charset="0"/>
              </a:rPr>
              <a:t>THE KEY TO A FULFILLED LIFE IS NOT FOUND IN BOUNCING FROM TEMPORARY HAPPINESS TO TEMPORARY HAPPINESS.  THE SECRET TO LIFE IS FOUND </a:t>
            </a:r>
            <a:r>
              <a:rPr lang="en-US" sz="3200" b="1" dirty="0" smtClean="0">
                <a:solidFill>
                  <a:srgbClr val="FF0000"/>
                </a:solidFill>
                <a:latin typeface="Maiandra GD" pitchFamily="34" charset="0"/>
              </a:rPr>
              <a:t>IN CHRIST </a:t>
            </a:r>
            <a:r>
              <a:rPr lang="en-US" sz="3200" b="1" dirty="0" smtClean="0">
                <a:latin typeface="Maiandra GD" pitchFamily="34" charset="0"/>
              </a:rPr>
              <a:t>WHO PROVIDES A JOY THAT IS NOT SUBJECT TO PEOPLE, THINGS, OR CIRCUMSTANCES</a:t>
            </a:r>
            <a:endParaRPr lang="en-US" sz="3200" b="1" dirty="0">
              <a:latin typeface="Maiandra GD" pitchFamily="34" charset="0"/>
            </a:endParaRPr>
          </a:p>
        </p:txBody>
      </p:sp>
    </p:spTree>
    <p:extLst>
      <p:ext uri="{BB962C8B-B14F-4D97-AF65-F5344CB8AC3E}">
        <p14:creationId xmlns:p14="http://schemas.microsoft.com/office/powerpoint/2010/main" val="3151057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905000"/>
            <a:ext cx="8534400" cy="4247317"/>
          </a:xfrm>
          <a:prstGeom prst="rect">
            <a:avLst/>
          </a:prstGeom>
        </p:spPr>
        <p:txBody>
          <a:bodyPr wrap="square">
            <a:spAutoFit/>
          </a:bodyPr>
          <a:lstStyle/>
          <a:p>
            <a:pPr algn="ctr"/>
            <a:r>
              <a:rPr lang="en-US" sz="5400" b="1" dirty="0" smtClean="0">
                <a:latin typeface="Maiandra GD" pitchFamily="34" charset="0"/>
              </a:rPr>
              <a:t>SECOND KEY TO SPIRITUAL SUCCESS</a:t>
            </a:r>
          </a:p>
          <a:p>
            <a:pPr algn="ctr"/>
            <a:endParaRPr lang="en-US" sz="4400" b="1" dirty="0">
              <a:latin typeface="Maiandra GD" pitchFamily="34" charset="0"/>
            </a:endParaRPr>
          </a:p>
          <a:p>
            <a:pPr algn="ctr"/>
            <a:r>
              <a:rPr lang="en-US" sz="5400" b="1" dirty="0" smtClean="0">
                <a:latin typeface="Maiandra GD" pitchFamily="34" charset="0"/>
              </a:rPr>
              <a:t>Understand that lasting joy is found in Christ</a:t>
            </a:r>
            <a:endParaRPr lang="en-US" sz="5400" b="1" dirty="0">
              <a:latin typeface="Maiandra GD" pitchFamily="34" charset="0"/>
            </a:endParaRPr>
          </a:p>
        </p:txBody>
      </p:sp>
    </p:spTree>
    <p:extLst>
      <p:ext uri="{BB962C8B-B14F-4D97-AF65-F5344CB8AC3E}">
        <p14:creationId xmlns:p14="http://schemas.microsoft.com/office/powerpoint/2010/main" val="3078781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458200" cy="3046988"/>
          </a:xfrm>
          <a:prstGeom prst="rect">
            <a:avLst/>
          </a:prstGeom>
        </p:spPr>
        <p:txBody>
          <a:bodyPr wrap="square">
            <a:spAutoFit/>
          </a:bodyPr>
          <a:lstStyle/>
          <a:p>
            <a:pPr algn="ctr"/>
            <a:r>
              <a:rPr lang="en-US" sz="3200" b="1" dirty="0" smtClean="0">
                <a:latin typeface="Maiandra GD" pitchFamily="34" charset="0"/>
              </a:rPr>
              <a:t>I know how to live on almost nothing or with everything. I have learned the secret of living in every situation, whether it is with a full stomach or empty, with plenty or little. For I can do everything through Christ, who gives me strength. ~ Philippians </a:t>
            </a:r>
            <a:r>
              <a:rPr lang="en-US" sz="3200" b="1" dirty="0" smtClean="0">
                <a:latin typeface="Maiandra GD" pitchFamily="34" charset="0"/>
              </a:rPr>
              <a:t>4:12-13 </a:t>
            </a:r>
            <a:r>
              <a:rPr lang="en-US" sz="3200" b="1" dirty="0" smtClean="0">
                <a:latin typeface="Maiandra GD" pitchFamily="34" charset="0"/>
              </a:rPr>
              <a:t>(NLT)		</a:t>
            </a:r>
            <a:endParaRPr lang="en-US" sz="3200" b="1" dirty="0">
              <a:latin typeface="Maiandra GD" pitchFamily="34" charset="0"/>
            </a:endParaRPr>
          </a:p>
        </p:txBody>
      </p:sp>
    </p:spTree>
    <p:extLst>
      <p:ext uri="{BB962C8B-B14F-4D97-AF65-F5344CB8AC3E}">
        <p14:creationId xmlns:p14="http://schemas.microsoft.com/office/powerpoint/2010/main" val="2705958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1905000"/>
            <a:ext cx="4218709" cy="4247317"/>
          </a:xfrm>
          <a:prstGeom prst="rect">
            <a:avLst/>
          </a:prstGeom>
        </p:spPr>
        <p:txBody>
          <a:bodyPr wrap="square">
            <a:spAutoFit/>
          </a:bodyPr>
          <a:lstStyle/>
          <a:p>
            <a:pPr marL="685800" indent="-685800">
              <a:buFont typeface="Arial" pitchFamily="34" charset="0"/>
              <a:buChar char="•"/>
            </a:pPr>
            <a:r>
              <a:rPr lang="en-US" sz="5400" b="1" dirty="0" smtClean="0">
                <a:latin typeface="Maiandra GD" pitchFamily="34" charset="0"/>
              </a:rPr>
              <a:t>Unbelief</a:t>
            </a:r>
          </a:p>
          <a:p>
            <a:pPr marL="685800" indent="-685800">
              <a:buFont typeface="Arial" pitchFamily="34" charset="0"/>
              <a:buChar char="•"/>
            </a:pPr>
            <a:r>
              <a:rPr lang="en-US" sz="5400" b="1" dirty="0" smtClean="0">
                <a:latin typeface="Maiandra GD" pitchFamily="34" charset="0"/>
              </a:rPr>
              <a:t>Pleasure</a:t>
            </a:r>
          </a:p>
          <a:p>
            <a:pPr marL="685800" indent="-685800">
              <a:buFont typeface="Arial" pitchFamily="34" charset="0"/>
              <a:buChar char="•"/>
            </a:pPr>
            <a:r>
              <a:rPr lang="en-US" sz="5400" b="1" dirty="0" smtClean="0">
                <a:latin typeface="Maiandra GD" pitchFamily="34" charset="0"/>
              </a:rPr>
              <a:t>Money</a:t>
            </a:r>
          </a:p>
          <a:p>
            <a:pPr marL="685800" indent="-685800">
              <a:buFont typeface="Arial" pitchFamily="34" charset="0"/>
              <a:buChar char="•"/>
            </a:pPr>
            <a:r>
              <a:rPr lang="en-US" sz="5400" b="1" dirty="0" smtClean="0">
                <a:latin typeface="Maiandra GD" pitchFamily="34" charset="0"/>
              </a:rPr>
              <a:t>Fame</a:t>
            </a:r>
          </a:p>
          <a:p>
            <a:pPr marL="685800" indent="-685800">
              <a:buFont typeface="Arial" pitchFamily="34" charset="0"/>
              <a:buChar char="•"/>
            </a:pPr>
            <a:r>
              <a:rPr lang="en-US" sz="5400" b="1" dirty="0" smtClean="0">
                <a:latin typeface="Maiandra GD" pitchFamily="34" charset="0"/>
              </a:rPr>
              <a:t>Position</a:t>
            </a:r>
            <a:endParaRPr lang="en-US" sz="5400" b="1" dirty="0">
              <a:latin typeface="Maiandra G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37623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390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busybuzzblogging.com/wp-content/uploads/2010/07/Lindsay-Lohan-Jail-Sentence-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724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1.gstatic.com/images?q=tbn:ANd9GcT9AUfGHgTxZHot2OIOQxAlTAbuUHz9btFKOVlLWSzIbCn17-Y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1683326"/>
            <a:ext cx="2541471" cy="220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superiorpics.com/wenn_album/Charlie_Sheen_-_TV_Lawsuit/charlie_sheen_001_0415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707" y="1683325"/>
            <a:ext cx="2623630" cy="220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mages.sodahead.com/polls/000009706/polls_2007_06_07T134543Z_01_NOOTR_RTRIDSP_2_OUKEN_UK_HILTON_PRISON.jpg_0813_541602.jpeg_answer_3_xlarg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95" y="4114800"/>
            <a:ext cx="2541471" cy="251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images4.fanpop.com/image/photos/22400000/Heath-Ledger-heath-ledger-22402607-1391-17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284" y="4102786"/>
            <a:ext cx="2356053" cy="2526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robin williams"/>
          <p:cNvPicPr>
            <a:picLocks noChangeAspect="1" noChangeArrowheads="1"/>
          </p:cNvPicPr>
          <p:nvPr/>
        </p:nvPicPr>
        <p:blipFill rotWithShape="1">
          <a:blip r:embed="rId8">
            <a:extLst>
              <a:ext uri="{28A0092B-C50C-407E-A947-70E740481C1C}">
                <a14:useLocalDpi xmlns:a14="http://schemas.microsoft.com/office/drawing/2010/main" val="0"/>
              </a:ext>
            </a:extLst>
          </a:blip>
          <a:srcRect l="12697" r="11855"/>
          <a:stretch/>
        </p:blipFill>
        <p:spPr bwMode="auto">
          <a:xfrm>
            <a:off x="3188848" y="4190418"/>
            <a:ext cx="276630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0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body" sz="half" idx="1"/>
          </p:nvPr>
        </p:nvSpPr>
        <p:spPr>
          <a:xfrm>
            <a:off x="457200" y="2438400"/>
            <a:ext cx="4038600" cy="3692525"/>
          </a:xfrm>
        </p:spPr>
        <p:txBody>
          <a:bodyPr/>
          <a:lstStyle/>
          <a:p>
            <a:pPr marL="533400" indent="-533400">
              <a:buFont typeface="Wingdings" pitchFamily="2" charset="2"/>
              <a:buAutoNum type="alphaUcPeriod"/>
            </a:pPr>
            <a:r>
              <a:rPr lang="en-US" sz="5400" dirty="0" smtClean="0"/>
              <a:t>Lime</a:t>
            </a:r>
            <a:endParaRPr lang="en-US" sz="5400" dirty="0"/>
          </a:p>
          <a:p>
            <a:pPr marL="533400" indent="-533400">
              <a:buFont typeface="Wingdings" pitchFamily="2" charset="2"/>
              <a:buAutoNum type="alphaUcPeriod"/>
            </a:pPr>
            <a:r>
              <a:rPr lang="en-US" sz="7200" dirty="0">
                <a:solidFill>
                  <a:srgbClr val="00CCFF"/>
                </a:solidFill>
              </a:rPr>
              <a:t>kiwi</a:t>
            </a:r>
          </a:p>
          <a:p>
            <a:pPr marL="533400" indent="-533400">
              <a:buFont typeface="Wingdings" pitchFamily="2" charset="2"/>
              <a:buAutoNum type="alphaUcPeriod"/>
            </a:pPr>
            <a:r>
              <a:rPr lang="en-US" sz="5400" dirty="0" smtClean="0"/>
              <a:t>Honeydew</a:t>
            </a:r>
            <a:endParaRPr lang="en-US" sz="5400" dirty="0"/>
          </a:p>
        </p:txBody>
      </p:sp>
      <p:pic>
        <p:nvPicPr>
          <p:cNvPr id="37892" name="Picture 4" descr="kiw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7175" y="2708275"/>
            <a:ext cx="2660650" cy="2312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Rectangle 6"/>
          <p:cNvSpPr>
            <a:spLocks noGrp="1" noChangeArrowheads="1"/>
          </p:cNvSpPr>
          <p:nvPr>
            <p:ph type="title"/>
          </p:nvPr>
        </p:nvSpPr>
        <p:spPr>
          <a:noFill/>
          <a:ln/>
        </p:spPr>
        <p:txBody>
          <a:bodyPr/>
          <a:lstStyle/>
          <a:p>
            <a:r>
              <a:rPr lang="en-US" sz="6200" b="1">
                <a:latin typeface="Curlz MT" pitchFamily="82" charset="0"/>
              </a:rPr>
              <a:t>Know Your Fruit</a:t>
            </a:r>
          </a:p>
        </p:txBody>
      </p:sp>
    </p:spTree>
    <p:extLst>
      <p:ext uri="{BB962C8B-B14F-4D97-AF65-F5344CB8AC3E}">
        <p14:creationId xmlns:p14="http://schemas.microsoft.com/office/powerpoint/2010/main" val="3331958309"/>
      </p:ext>
    </p:extLst>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133600"/>
            <a:ext cx="8458200" cy="2062103"/>
          </a:xfrm>
          <a:prstGeom prst="rect">
            <a:avLst/>
          </a:prstGeom>
        </p:spPr>
        <p:txBody>
          <a:bodyPr wrap="square">
            <a:spAutoFit/>
          </a:bodyPr>
          <a:lstStyle/>
          <a:p>
            <a:r>
              <a:rPr lang="en-US" sz="3200" b="1" dirty="0" smtClean="0">
                <a:latin typeface="Maiandra GD" pitchFamily="34" charset="0"/>
              </a:rPr>
              <a:t>“Don’t be dejected and sad, for the joy of the Lord is your strength!” </a:t>
            </a:r>
          </a:p>
          <a:p>
            <a:r>
              <a:rPr lang="en-US" sz="3200" b="1" dirty="0">
                <a:latin typeface="Maiandra GD" pitchFamily="34" charset="0"/>
              </a:rPr>
              <a:t>	</a:t>
            </a:r>
            <a:r>
              <a:rPr lang="en-US" sz="3200" b="1" dirty="0" smtClean="0">
                <a:latin typeface="Maiandra GD" pitchFamily="34" charset="0"/>
              </a:rPr>
              <a:t>		   ~ Nehemiah 8:10b (NLT)		</a:t>
            </a:r>
            <a:endParaRPr lang="en-US" sz="3200" b="1" dirty="0">
              <a:latin typeface="Maiandra GD" pitchFamily="34" charset="0"/>
            </a:endParaRPr>
          </a:p>
        </p:txBody>
      </p:sp>
    </p:spTree>
    <p:extLst>
      <p:ext uri="{BB962C8B-B14F-4D97-AF65-F5344CB8AC3E}">
        <p14:creationId xmlns:p14="http://schemas.microsoft.com/office/powerpoint/2010/main" val="1986504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99" b="35403"/>
          <a:stretch/>
        </p:blipFill>
        <p:spPr bwMode="auto">
          <a:xfrm>
            <a:off x="0" y="1"/>
            <a:ext cx="91440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8655" y="1828800"/>
            <a:ext cx="8458200" cy="4154984"/>
          </a:xfrm>
          <a:prstGeom prst="rect">
            <a:avLst/>
          </a:prstGeom>
        </p:spPr>
        <p:txBody>
          <a:bodyPr wrap="square">
            <a:spAutoFit/>
          </a:bodyPr>
          <a:lstStyle/>
          <a:p>
            <a:pPr algn="ctr"/>
            <a:r>
              <a:rPr lang="en-US" sz="6600" b="1" dirty="0" smtClean="0">
                <a:latin typeface="Maiandra GD" pitchFamily="34" charset="0"/>
              </a:rPr>
              <a:t>Are you pursuing happiness more </a:t>
            </a:r>
            <a:endParaRPr lang="en-US" sz="6600" b="1" dirty="0" smtClean="0">
              <a:latin typeface="Maiandra GD" pitchFamily="34" charset="0"/>
            </a:endParaRPr>
          </a:p>
          <a:p>
            <a:pPr algn="ctr"/>
            <a:r>
              <a:rPr lang="en-US" sz="6600" b="1" dirty="0" smtClean="0">
                <a:latin typeface="Maiandra GD" pitchFamily="34" charset="0"/>
              </a:rPr>
              <a:t>than </a:t>
            </a:r>
            <a:r>
              <a:rPr lang="en-US" sz="6600" b="1" dirty="0" smtClean="0">
                <a:latin typeface="Maiandra GD" pitchFamily="34" charset="0"/>
              </a:rPr>
              <a:t>you </a:t>
            </a:r>
            <a:r>
              <a:rPr lang="en-US" sz="6600" b="1" dirty="0" smtClean="0">
                <a:latin typeface="Maiandra GD" pitchFamily="34" charset="0"/>
              </a:rPr>
              <a:t>are</a:t>
            </a:r>
            <a:endParaRPr lang="en-US" sz="6600" b="1" dirty="0" smtClean="0">
              <a:latin typeface="Maiandra GD" pitchFamily="34" charset="0"/>
            </a:endParaRPr>
          </a:p>
          <a:p>
            <a:pPr algn="ctr"/>
            <a:r>
              <a:rPr lang="en-US" sz="6600" b="1" dirty="0">
                <a:latin typeface="Maiandra GD" pitchFamily="34" charset="0"/>
              </a:rPr>
              <a:t> </a:t>
            </a:r>
            <a:r>
              <a:rPr lang="en-US" sz="6600" b="1" dirty="0" smtClean="0">
                <a:latin typeface="Maiandra GD" pitchFamily="34" charset="0"/>
              </a:rPr>
              <a:t>   pursuing Christ?  </a:t>
            </a:r>
            <a:r>
              <a:rPr lang="en-US" sz="3200" b="1" dirty="0" smtClean="0">
                <a:latin typeface="Maiandra GD" pitchFamily="34" charset="0"/>
              </a:rPr>
              <a:t>		</a:t>
            </a:r>
            <a:endParaRPr lang="en-US" sz="3200" b="1" dirty="0">
              <a:latin typeface="Maiandra GD" pitchFamily="34" charset="0"/>
            </a:endParaRPr>
          </a:p>
        </p:txBody>
      </p:sp>
    </p:spTree>
    <p:extLst>
      <p:ext uri="{BB962C8B-B14F-4D97-AF65-F5344CB8AC3E}">
        <p14:creationId xmlns:p14="http://schemas.microsoft.com/office/powerpoint/2010/main" val="157466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r>
              <a:rPr lang="en-US" sz="6200" b="1">
                <a:latin typeface="Curlz MT" pitchFamily="82" charset="0"/>
              </a:rPr>
              <a:t>Know Your Fruit</a:t>
            </a:r>
          </a:p>
        </p:txBody>
      </p:sp>
      <p:sp>
        <p:nvSpPr>
          <p:cNvPr id="15363" name="Rectangle 3"/>
          <p:cNvSpPr>
            <a:spLocks noGrp="1" noChangeArrowheads="1"/>
          </p:cNvSpPr>
          <p:nvPr>
            <p:ph type="body" sz="half" idx="1"/>
          </p:nvPr>
        </p:nvSpPr>
        <p:spPr>
          <a:xfrm>
            <a:off x="457200" y="2362200"/>
            <a:ext cx="4495800" cy="3768725"/>
          </a:xfrm>
        </p:spPr>
        <p:txBody>
          <a:bodyPr/>
          <a:lstStyle/>
          <a:p>
            <a:pPr marL="533400" indent="-533400">
              <a:buFont typeface="Wingdings" pitchFamily="2" charset="2"/>
              <a:buAutoNum type="alphaUcPeriod"/>
            </a:pPr>
            <a:r>
              <a:rPr lang="en-US" sz="5400" dirty="0" smtClean="0"/>
              <a:t>Papaya</a:t>
            </a:r>
            <a:endParaRPr lang="en-US" sz="5400" dirty="0"/>
          </a:p>
          <a:p>
            <a:pPr marL="533400" indent="-533400">
              <a:buFont typeface="Wingdings" pitchFamily="2" charset="2"/>
              <a:buAutoNum type="alphaUcPeriod"/>
            </a:pPr>
            <a:r>
              <a:rPr lang="en-US" sz="5400" dirty="0" smtClean="0"/>
              <a:t>Cantaloupe</a:t>
            </a:r>
            <a:endParaRPr lang="en-US" sz="5400" dirty="0"/>
          </a:p>
          <a:p>
            <a:pPr marL="533400" indent="-533400">
              <a:buFont typeface="Wingdings" pitchFamily="2" charset="2"/>
              <a:buAutoNum type="alphaUcPeriod"/>
            </a:pPr>
            <a:r>
              <a:rPr lang="en-US" sz="5400" dirty="0" smtClean="0"/>
              <a:t>Squash</a:t>
            </a:r>
            <a:endParaRPr lang="en-US" sz="5400" dirty="0"/>
          </a:p>
        </p:txBody>
      </p:sp>
      <p:pic>
        <p:nvPicPr>
          <p:cNvPr id="15369" name="Picture 9" descr="papay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2736850"/>
            <a:ext cx="1905000" cy="225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441305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p:txBody>
          <a:bodyPr/>
          <a:lstStyle/>
          <a:p>
            <a:r>
              <a:rPr lang="en-US" sz="6200" b="1">
                <a:latin typeface="Curlz MT" pitchFamily="82" charset="0"/>
              </a:rPr>
              <a:t>Know Your Fruit</a:t>
            </a:r>
          </a:p>
        </p:txBody>
      </p:sp>
      <p:sp>
        <p:nvSpPr>
          <p:cNvPr id="38915" name="Rectangle 3"/>
          <p:cNvSpPr>
            <a:spLocks noGrp="1" noChangeArrowheads="1"/>
          </p:cNvSpPr>
          <p:nvPr>
            <p:ph type="body" sz="half" idx="1"/>
          </p:nvPr>
        </p:nvSpPr>
        <p:spPr>
          <a:xfrm>
            <a:off x="457200" y="2362200"/>
            <a:ext cx="4724400" cy="3768725"/>
          </a:xfrm>
        </p:spPr>
        <p:txBody>
          <a:bodyPr/>
          <a:lstStyle/>
          <a:p>
            <a:pPr marL="533400" indent="-533400">
              <a:buFont typeface="Wingdings" pitchFamily="2" charset="2"/>
              <a:buAutoNum type="alphaUcPeriod"/>
            </a:pPr>
            <a:r>
              <a:rPr lang="en-US" sz="7200" dirty="0" smtClean="0">
                <a:solidFill>
                  <a:srgbClr val="00CCFF"/>
                </a:solidFill>
              </a:rPr>
              <a:t>Papaya</a:t>
            </a:r>
            <a:endParaRPr lang="en-US" sz="7200" dirty="0">
              <a:solidFill>
                <a:srgbClr val="00CCFF"/>
              </a:solidFill>
            </a:endParaRPr>
          </a:p>
          <a:p>
            <a:pPr marL="533400" indent="-533400">
              <a:buFont typeface="Wingdings" pitchFamily="2" charset="2"/>
              <a:buAutoNum type="alphaUcPeriod"/>
            </a:pPr>
            <a:r>
              <a:rPr lang="en-US" sz="5400" dirty="0" smtClean="0"/>
              <a:t>Cantaloupe</a:t>
            </a:r>
            <a:endParaRPr lang="en-US" sz="5400" dirty="0"/>
          </a:p>
          <a:p>
            <a:pPr marL="533400" indent="-533400">
              <a:buFont typeface="Wingdings" pitchFamily="2" charset="2"/>
              <a:buAutoNum type="alphaUcPeriod"/>
            </a:pPr>
            <a:r>
              <a:rPr lang="en-US" sz="5400" dirty="0" smtClean="0"/>
              <a:t>Squash</a:t>
            </a:r>
            <a:endParaRPr lang="en-US" sz="5400" dirty="0"/>
          </a:p>
        </p:txBody>
      </p:sp>
      <p:pic>
        <p:nvPicPr>
          <p:cNvPr id="38916" name="Picture 4" descr="papay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2736850"/>
            <a:ext cx="1905000" cy="225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5725182"/>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p:txBody>
          <a:bodyPr/>
          <a:lstStyle/>
          <a:p>
            <a:r>
              <a:rPr lang="en-US" sz="6200" b="1">
                <a:latin typeface="Curlz MT" pitchFamily="82" charset="0"/>
              </a:rPr>
              <a:t>Know Your Fruit</a:t>
            </a:r>
          </a:p>
        </p:txBody>
      </p:sp>
      <p:sp>
        <p:nvSpPr>
          <p:cNvPr id="16387"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5400" dirty="0" err="1"/>
              <a:t>Unripened</a:t>
            </a:r>
            <a:r>
              <a:rPr lang="en-US" sz="5400" dirty="0"/>
              <a:t> coconut</a:t>
            </a:r>
          </a:p>
          <a:p>
            <a:pPr marL="533400" indent="-533400">
              <a:buFont typeface="Wingdings" pitchFamily="2" charset="2"/>
              <a:buAutoNum type="alphaUcPeriod"/>
            </a:pPr>
            <a:r>
              <a:rPr lang="en-US" sz="5400" dirty="0"/>
              <a:t>Spanish pumpkin</a:t>
            </a:r>
          </a:p>
          <a:p>
            <a:pPr marL="533400" indent="-533400">
              <a:buFont typeface="Wingdings" pitchFamily="2" charset="2"/>
              <a:buAutoNum type="alphaUcPeriod"/>
            </a:pPr>
            <a:r>
              <a:rPr lang="en-US" sz="5400" dirty="0" smtClean="0"/>
              <a:t>Guava</a:t>
            </a:r>
            <a:endParaRPr lang="en-US" sz="5400" dirty="0"/>
          </a:p>
        </p:txBody>
      </p:sp>
      <p:pic>
        <p:nvPicPr>
          <p:cNvPr id="16392" name="Picture 8" descr="guav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2532063"/>
            <a:ext cx="333375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37189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title"/>
          </p:nvPr>
        </p:nvSpPr>
        <p:spPr/>
        <p:txBody>
          <a:bodyPr/>
          <a:lstStyle/>
          <a:p>
            <a:r>
              <a:rPr lang="en-US" sz="6200" b="1">
                <a:latin typeface="Curlz MT" pitchFamily="82" charset="0"/>
              </a:rPr>
              <a:t>Know Your Fruit</a:t>
            </a:r>
          </a:p>
        </p:txBody>
      </p:sp>
      <p:sp>
        <p:nvSpPr>
          <p:cNvPr id="39939"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5400" dirty="0" err="1"/>
              <a:t>Unripened</a:t>
            </a:r>
            <a:r>
              <a:rPr lang="en-US" sz="5400" dirty="0"/>
              <a:t> coconut</a:t>
            </a:r>
          </a:p>
          <a:p>
            <a:pPr marL="533400" indent="-533400">
              <a:buFont typeface="Wingdings" pitchFamily="2" charset="2"/>
              <a:buAutoNum type="alphaUcPeriod"/>
            </a:pPr>
            <a:r>
              <a:rPr lang="en-US" sz="5400" dirty="0"/>
              <a:t>Spanish pumpkin</a:t>
            </a:r>
          </a:p>
          <a:p>
            <a:pPr marL="533400" indent="-533400">
              <a:buFont typeface="Wingdings" pitchFamily="2" charset="2"/>
              <a:buAutoNum type="alphaUcPeriod"/>
            </a:pPr>
            <a:r>
              <a:rPr lang="en-US" sz="7200" dirty="0" smtClean="0">
                <a:solidFill>
                  <a:srgbClr val="00CCFF"/>
                </a:solidFill>
              </a:rPr>
              <a:t>Guava</a:t>
            </a:r>
            <a:endParaRPr lang="en-US" sz="7200" dirty="0">
              <a:solidFill>
                <a:srgbClr val="00CCFF"/>
              </a:solidFill>
            </a:endParaRPr>
          </a:p>
        </p:txBody>
      </p:sp>
      <p:pic>
        <p:nvPicPr>
          <p:cNvPr id="39940" name="Picture 4" descr="guav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2532063"/>
            <a:ext cx="333375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730032"/>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descr="fruit_backgroun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96400" cy="7015163"/>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z="6200" b="1">
                <a:latin typeface="Curlz MT" pitchFamily="82" charset="0"/>
              </a:rPr>
              <a:t>Know Your Fruit</a:t>
            </a:r>
          </a:p>
        </p:txBody>
      </p:sp>
      <p:sp>
        <p:nvSpPr>
          <p:cNvPr id="17411" name="Rectangle 3"/>
          <p:cNvSpPr>
            <a:spLocks noGrp="1" noChangeArrowheads="1"/>
          </p:cNvSpPr>
          <p:nvPr>
            <p:ph type="body" sz="half" idx="1"/>
          </p:nvPr>
        </p:nvSpPr>
        <p:spPr/>
        <p:txBody>
          <a:bodyPr/>
          <a:lstStyle/>
          <a:p>
            <a:pPr marL="533400" indent="-533400">
              <a:buFont typeface="Wingdings" pitchFamily="2" charset="2"/>
              <a:buAutoNum type="alphaUcPeriod"/>
            </a:pPr>
            <a:r>
              <a:rPr lang="en-US" sz="4800"/>
              <a:t>Equatorial plum</a:t>
            </a:r>
          </a:p>
          <a:p>
            <a:pPr marL="533400" indent="-533400">
              <a:buFont typeface="Wingdings" pitchFamily="2" charset="2"/>
              <a:buAutoNum type="alphaUcPeriod"/>
            </a:pPr>
            <a:r>
              <a:rPr lang="en-US" sz="4800"/>
              <a:t>Tropical prune</a:t>
            </a:r>
          </a:p>
          <a:p>
            <a:pPr marL="533400" indent="-533400">
              <a:buFont typeface="Wingdings" pitchFamily="2" charset="2"/>
              <a:buAutoNum type="alphaUcPeriod"/>
            </a:pPr>
            <a:r>
              <a:rPr lang="en-US" sz="4800"/>
              <a:t>Passion fruit</a:t>
            </a:r>
          </a:p>
        </p:txBody>
      </p:sp>
      <p:pic>
        <p:nvPicPr>
          <p:cNvPr id="17416" name="Picture 8" descr="passionfru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19688" y="2474913"/>
            <a:ext cx="3095625" cy="278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9120575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525</TotalTime>
  <Words>547</Words>
  <Application>Microsoft Office PowerPoint</Application>
  <PresentationFormat>On-screen Show (4:3)</PresentationFormat>
  <Paragraphs>101</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Curlz MT</vt:lpstr>
      <vt:lpstr>Maiandra GD</vt:lpstr>
      <vt:lpstr>Tahoma</vt:lpstr>
      <vt:lpstr>Wingdings</vt:lpstr>
      <vt:lpstr>Office Theme</vt:lpstr>
      <vt:lpstr>Curtain Call</vt:lpstr>
      <vt:lpstr>PowerPoint Presentation</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Know Your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Musser</dc:creator>
  <cp:lastModifiedBy>Mark Musser</cp:lastModifiedBy>
  <cp:revision>41</cp:revision>
  <dcterms:created xsi:type="dcterms:W3CDTF">2012-04-10T14:06:46Z</dcterms:created>
  <dcterms:modified xsi:type="dcterms:W3CDTF">2017-09-25T16:36:28Z</dcterms:modified>
</cp:coreProperties>
</file>